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7" r:id="rId8"/>
    <p:sldId id="268" r:id="rId9"/>
    <p:sldId id="265" r:id="rId10"/>
    <p:sldId id="266" r:id="rId11"/>
    <p:sldId id="269" r:id="rId12"/>
    <p:sldId id="270" r:id="rId13"/>
    <p:sldId id="271" r:id="rId14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 varScale="1">
        <p:scale>
          <a:sx n="62" d="100"/>
          <a:sy n="62" d="100"/>
        </p:scale>
        <p:origin x="10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>
                <a16:creationId xmlns:a16="http://schemas.microsoft.com/office/drawing/2014/main" id="{CABA683F-9383-4E7B-90D4-C2D9A3D33B5B}"/>
              </a:ext>
            </a:extLst>
          </p:cNvPr>
          <p:cNvSpPr/>
          <p:nvPr/>
        </p:nvSpPr>
        <p:spPr>
          <a:xfrm>
            <a:off x="0" y="4664075"/>
            <a:ext cx="12200467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grpSp>
        <p:nvGrpSpPr>
          <p:cNvPr id="5" name="Группа 15">
            <a:extLst>
              <a:ext uri="{FF2B5EF4-FFF2-40B4-BE49-F238E27FC236}">
                <a16:creationId xmlns:a16="http://schemas.microsoft.com/office/drawing/2014/main" id="{0CDCA1ED-B80A-41D2-B337-2669F15EB9DB}"/>
              </a:ext>
            </a:extLst>
          </p:cNvPr>
          <p:cNvGrpSpPr>
            <a:grpSpLocks/>
          </p:cNvGrpSpPr>
          <p:nvPr/>
        </p:nvGrpSpPr>
        <p:grpSpPr bwMode="auto">
          <a:xfrm>
            <a:off x="-4233" y="4953000"/>
            <a:ext cx="12196233" cy="1911350"/>
            <a:chOff x="-3765" y="4832896"/>
            <a:chExt cx="9147765" cy="2032192"/>
          </a:xfrm>
        </p:grpSpPr>
        <p:sp>
          <p:nvSpPr>
            <p:cNvPr id="6" name="Полилиния 16">
              <a:extLst>
                <a:ext uri="{FF2B5EF4-FFF2-40B4-BE49-F238E27FC236}">
                  <a16:creationId xmlns:a16="http://schemas.microsoft.com/office/drawing/2014/main" id="{FDAA210F-1EDA-4CAA-8BA1-5D5650E4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7" name="Полилиния 18">
              <a:extLst>
                <a:ext uri="{FF2B5EF4-FFF2-40B4-BE49-F238E27FC236}">
                  <a16:creationId xmlns:a16="http://schemas.microsoft.com/office/drawing/2014/main" id="{D4480847-D2D5-46F6-B2CA-57E87C422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8" name="Полилиния 19">
              <a:extLst>
                <a:ext uri="{FF2B5EF4-FFF2-40B4-BE49-F238E27FC236}">
                  <a16:creationId xmlns:a16="http://schemas.microsoft.com/office/drawing/2014/main" id="{A5336458-963D-48A3-B392-2A1D16E04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53AA200A-AD66-4187-9FAA-7855F5F34D31}"/>
                </a:ext>
              </a:extLst>
            </p:cNvPr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1" name="Дата 29">
            <a:extLst>
              <a:ext uri="{FF2B5EF4-FFF2-40B4-BE49-F238E27FC236}">
                <a16:creationId xmlns:a16="http://schemas.microsoft.com/office/drawing/2014/main" id="{8BAE2337-0A08-4D7F-BC38-709FDE5CE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AD22206-54BC-4072-82D1-3216E5CB9F44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12" name="Нижний колонтитул 18">
            <a:extLst>
              <a:ext uri="{FF2B5EF4-FFF2-40B4-BE49-F238E27FC236}">
                <a16:creationId xmlns:a16="http://schemas.microsoft.com/office/drawing/2014/main" id="{73D72C2E-82A5-4310-B233-E6D84C964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3" name="Номер слайда 26">
            <a:extLst>
              <a:ext uri="{FF2B5EF4-FFF2-40B4-BE49-F238E27FC236}">
                <a16:creationId xmlns:a16="http://schemas.microsoft.com/office/drawing/2014/main" id="{DC41BE3E-A43C-4651-A135-A5390BD78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CD40D1-4657-487A-80E3-DBACEFB13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159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id="{295E3468-B8C7-4D0E-A327-4F7BE258E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D22206-54BC-4072-82D1-3216E5CB9F44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id="{67682D41-FB66-41B0-9F70-37CDFB996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id="{419DE9BC-A319-4045-85A4-1099BAB5B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D40D1-4657-487A-80E3-DBACEFB13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37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id="{B7876110-95CB-44B7-962B-13AA183D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D22206-54BC-4072-82D1-3216E5CB9F44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id="{388BBE42-1404-4242-9856-DD9AC7BB4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id="{5AB675F1-1D9B-4650-9453-69EB471AD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D40D1-4657-487A-80E3-DBACEFB13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751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id="{6C2083CB-9D1D-41FC-8B75-D32596556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D22206-54BC-4072-82D1-3216E5CB9F44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id="{4F3C7623-C026-414C-B2C5-2CDE4DE0A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id="{E07096B7-A8A2-499B-8E4D-29779D0D2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D40D1-4657-487A-80E3-DBACEFB13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051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10">
            <a:extLst>
              <a:ext uri="{FF2B5EF4-FFF2-40B4-BE49-F238E27FC236}">
                <a16:creationId xmlns:a16="http://schemas.microsoft.com/office/drawing/2014/main" id="{2A7DA1BF-2F7B-4487-8EC7-17AAFA7AE733}"/>
              </a:ext>
            </a:extLst>
          </p:cNvPr>
          <p:cNvSpPr/>
          <p:nvPr/>
        </p:nvSpPr>
        <p:spPr>
          <a:xfrm>
            <a:off x="4849284" y="3005138"/>
            <a:ext cx="243416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/>
          </a:p>
        </p:txBody>
      </p:sp>
      <p:sp>
        <p:nvSpPr>
          <p:cNvPr id="5" name="Нашивка 15">
            <a:extLst>
              <a:ext uri="{FF2B5EF4-FFF2-40B4-BE49-F238E27FC236}">
                <a16:creationId xmlns:a16="http://schemas.microsoft.com/office/drawing/2014/main" id="{4EFAA768-F1A5-4AD6-BBB6-BA724E9EBFDA}"/>
              </a:ext>
            </a:extLst>
          </p:cNvPr>
          <p:cNvSpPr/>
          <p:nvPr/>
        </p:nvSpPr>
        <p:spPr>
          <a:xfrm>
            <a:off x="4599518" y="3005138"/>
            <a:ext cx="24553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Дата 3">
            <a:extLst>
              <a:ext uri="{FF2B5EF4-FFF2-40B4-BE49-F238E27FC236}">
                <a16:creationId xmlns:a16="http://schemas.microsoft.com/office/drawing/2014/main" id="{4B593BAD-0046-44EC-BFDE-0E4FD0809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CAD22206-54BC-4072-82D1-3216E5CB9F44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7" name="Нижний колонтитул 4">
            <a:extLst>
              <a:ext uri="{FF2B5EF4-FFF2-40B4-BE49-F238E27FC236}">
                <a16:creationId xmlns:a16="http://schemas.microsoft.com/office/drawing/2014/main" id="{7768D589-459E-4293-9414-9A3FE1883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ru-RU"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D05F5782-AB58-4AA3-8A5E-37DE97FE7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D40D1-4657-487A-80E3-DBACEFB13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9843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B1DE458-461B-4721-9078-AE13E856B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CAD22206-54BC-4072-82D1-3216E5CB9F44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C963E8-A93D-4B88-BF58-B21134E19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FC3C563-85AC-46CB-98A1-2DF8C2986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D40D1-4657-487A-80E3-DBACEFB13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4552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AAB9984-F22A-450B-B3F8-FF202B37F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CAD22206-54BC-4072-82D1-3216E5CB9F44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88CA693-A4F1-4CAD-AD0B-33F9A22BA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7157169-C365-4FB2-9D08-ACEF07FEF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D40D1-4657-487A-80E3-DBACEFB13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9334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AEF8DB6-8FE4-4742-BA32-8AB8FF12F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CAD22206-54BC-4072-82D1-3216E5CB9F44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88F8127-EE0F-4696-AC7B-E33A498E9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0928F2-F3F1-44EE-A740-1AC6C33E8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D40D1-4657-487A-80E3-DBACEFB13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6483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>
            <a:extLst>
              <a:ext uri="{FF2B5EF4-FFF2-40B4-BE49-F238E27FC236}">
                <a16:creationId xmlns:a16="http://schemas.microsoft.com/office/drawing/2014/main" id="{8C3E0AB0-4CB8-4DB3-893D-048AA39C8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D22206-54BC-4072-82D1-3216E5CB9F44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3" name="Нижний колонтитул 21">
            <a:extLst>
              <a:ext uri="{FF2B5EF4-FFF2-40B4-BE49-F238E27FC236}">
                <a16:creationId xmlns:a16="http://schemas.microsoft.com/office/drawing/2014/main" id="{3B32C818-057B-40CF-91EE-18F74453A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17">
            <a:extLst>
              <a:ext uri="{FF2B5EF4-FFF2-40B4-BE49-F238E27FC236}">
                <a16:creationId xmlns:a16="http://schemas.microsoft.com/office/drawing/2014/main" id="{0DE7E2A6-E24E-4A46-9968-BE67159A0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D40D1-4657-487A-80E3-DBACEFB13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938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4014E3F-A345-40EA-88F2-F7C9CB45F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CAD22206-54BC-4072-82D1-3216E5CB9F44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BEDC13-DC42-481F-BE65-E30B407DB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F693E4-D5FD-4184-BAB1-E60988FA2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D40D1-4657-487A-80E3-DBACEFB13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6561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10">
            <a:extLst>
              <a:ext uri="{FF2B5EF4-FFF2-40B4-BE49-F238E27FC236}">
                <a16:creationId xmlns:a16="http://schemas.microsoft.com/office/drawing/2014/main" id="{D37E6C30-DE3F-44B3-A131-6B3D75E1887D}"/>
              </a:ext>
            </a:extLst>
          </p:cNvPr>
          <p:cNvSpPr>
            <a:spLocks/>
          </p:cNvSpPr>
          <p:nvPr/>
        </p:nvSpPr>
        <p:spPr bwMode="auto">
          <a:xfrm>
            <a:off x="666751" y="5945188"/>
            <a:ext cx="6587067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6" name="Полилиния 15">
            <a:extLst>
              <a:ext uri="{FF2B5EF4-FFF2-40B4-BE49-F238E27FC236}">
                <a16:creationId xmlns:a16="http://schemas.microsoft.com/office/drawing/2014/main" id="{42E1FC77-3517-4AD4-AF5F-B15FE7370184}"/>
              </a:ext>
            </a:extLst>
          </p:cNvPr>
          <p:cNvSpPr>
            <a:spLocks/>
          </p:cNvSpPr>
          <p:nvPr/>
        </p:nvSpPr>
        <p:spPr bwMode="auto">
          <a:xfrm>
            <a:off x="647700" y="5938838"/>
            <a:ext cx="49212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:a16="http://schemas.microsoft.com/office/drawing/2014/main" id="{CD1B8311-F8BB-4D0E-A6C5-56CF206E87F2}"/>
              </a:ext>
            </a:extLst>
          </p:cNvPr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88CFBB03-CB9D-4AB1-ADEE-E94B8F0A35E9}"/>
              </a:ext>
            </a:extLst>
          </p:cNvPr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9">
            <a:extLst>
              <a:ext uri="{FF2B5EF4-FFF2-40B4-BE49-F238E27FC236}">
                <a16:creationId xmlns:a16="http://schemas.microsoft.com/office/drawing/2014/main" id="{785E00B1-5852-416B-82FE-E7BA9D144A0E}"/>
              </a:ext>
            </a:extLst>
          </p:cNvPr>
          <p:cNvSpPr/>
          <p:nvPr/>
        </p:nvSpPr>
        <p:spPr>
          <a:xfrm>
            <a:off x="11552768" y="4987925"/>
            <a:ext cx="243417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/>
          </a:p>
        </p:txBody>
      </p:sp>
      <p:sp>
        <p:nvSpPr>
          <p:cNvPr id="10" name="Нашивка 20">
            <a:extLst>
              <a:ext uri="{FF2B5EF4-FFF2-40B4-BE49-F238E27FC236}">
                <a16:creationId xmlns:a16="http://schemas.microsoft.com/office/drawing/2014/main" id="{2D6A58C0-108C-42C9-BE16-A8CF727405ED}"/>
              </a:ext>
            </a:extLst>
          </p:cNvPr>
          <p:cNvSpPr/>
          <p:nvPr/>
        </p:nvSpPr>
        <p:spPr>
          <a:xfrm>
            <a:off x="11303001" y="4987925"/>
            <a:ext cx="243417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Дата 4">
            <a:extLst>
              <a:ext uri="{FF2B5EF4-FFF2-40B4-BE49-F238E27FC236}">
                <a16:creationId xmlns:a16="http://schemas.microsoft.com/office/drawing/2014/main" id="{B46DDCF7-8A6F-4940-B0DA-573AAB0DA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AD22206-54BC-4072-82D1-3216E5CB9F44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12" name="Нижний колонтитул 5">
            <a:extLst>
              <a:ext uri="{FF2B5EF4-FFF2-40B4-BE49-F238E27FC236}">
                <a16:creationId xmlns:a16="http://schemas.microsoft.com/office/drawing/2014/main" id="{73426BB6-ED87-46BA-822E-680CB08AD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3" name="Номер слайда 6">
            <a:extLst>
              <a:ext uri="{FF2B5EF4-FFF2-40B4-BE49-F238E27FC236}">
                <a16:creationId xmlns:a16="http://schemas.microsoft.com/office/drawing/2014/main" id="{BE2F77B4-85C5-4266-A3FE-B7FC7D727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D40D1-4657-487A-80E3-DBACEFB13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195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391BD33B-5293-42EB-BAE7-5BE57BA92640}"/>
              </a:ext>
            </a:extLst>
          </p:cNvPr>
          <p:cNvSpPr>
            <a:spLocks/>
          </p:cNvSpPr>
          <p:nvPr/>
        </p:nvSpPr>
        <p:spPr bwMode="auto">
          <a:xfrm>
            <a:off x="666751" y="5945188"/>
            <a:ext cx="6587067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0CD39880-A2FE-49B9-AF45-80C841620571}"/>
              </a:ext>
            </a:extLst>
          </p:cNvPr>
          <p:cNvSpPr>
            <a:spLocks/>
          </p:cNvSpPr>
          <p:nvPr/>
        </p:nvSpPr>
        <p:spPr bwMode="auto">
          <a:xfrm>
            <a:off x="647700" y="5938838"/>
            <a:ext cx="49212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14" name="Прямоугольный треугольник 13">
            <a:extLst>
              <a:ext uri="{FF2B5EF4-FFF2-40B4-BE49-F238E27FC236}">
                <a16:creationId xmlns:a16="http://schemas.microsoft.com/office/drawing/2014/main" id="{48B428E1-FB9F-434E-9C4A-E6F89AB94FF0}"/>
              </a:ext>
            </a:extLst>
          </p:cNvPr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9B6FE45C-5539-4FE8-ACFF-D93505A0EA77}"/>
              </a:ext>
            </a:extLst>
          </p:cNvPr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69FC7EAE-320E-468F-9A08-9D9912B87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3" name="Текст 29">
            <a:extLst>
              <a:ext uri="{FF2B5EF4-FFF2-40B4-BE49-F238E27FC236}">
                <a16:creationId xmlns:a16="http://schemas.microsoft.com/office/drawing/2014/main" id="{5365937B-553F-4198-B74C-93FBA37DE8C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481138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id="{4780742D-9E2C-43AA-9815-5D5BE099D7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70433" y="6408739"/>
            <a:ext cx="2559051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  <a:latin typeface="Arial" charset="0"/>
              </a:defRPr>
            </a:lvl1pPr>
            <a:extLst/>
          </a:lstStyle>
          <a:p>
            <a:fld id="{CAD22206-54BC-4072-82D1-3216E5CB9F44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>
                <a16:creationId xmlns:a16="http://schemas.microsoft.com/office/drawing/2014/main" id="{E41993A1-7DA3-4FE6-9FCE-8EE9B2E246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39884" y="6408739"/>
            <a:ext cx="3134783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latin typeface="Arial" charset="0"/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>
            <a:extLst>
              <a:ext uri="{FF2B5EF4-FFF2-40B4-BE49-F238E27FC236}">
                <a16:creationId xmlns:a16="http://schemas.microsoft.com/office/drawing/2014/main" id="{6C87C930-52EE-45C9-A3C5-5AABCF34C9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29484" y="6408739"/>
            <a:ext cx="488949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F3CD40D1-4657-487A-80E3-DBACEFB13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96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1" fontAlgn="base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1" fontAlgn="base" hangingPunct="1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4D559B-335B-41B6-BF1C-4398058A00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Демонстрационный вариант диагностической работы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2FC2F0-B2AD-4FE2-AC54-CA7141F15E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b="1" i="1" dirty="0"/>
              <a:t>5 класс</a:t>
            </a:r>
          </a:p>
        </p:txBody>
      </p:sp>
    </p:spTree>
    <p:extLst>
      <p:ext uri="{BB962C8B-B14F-4D97-AF65-F5344CB8AC3E}">
        <p14:creationId xmlns:p14="http://schemas.microsoft.com/office/powerpoint/2010/main" val="2501945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53167B0-7E68-4325-AD4B-71036017FA3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812C789-A96F-4530-99EB-3DC9C2F1A44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14C496-F23F-4DEB-87A0-3332779C1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04198E0-0921-4E73-8133-71DDBF1CD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085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94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26538121-BBCF-4525-941F-F9915F626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347473"/>
              </p:ext>
            </p:extLst>
          </p:nvPr>
        </p:nvGraphicFramePr>
        <p:xfrm>
          <a:off x="0" y="1"/>
          <a:ext cx="12192000" cy="6877308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883089">
                  <a:extLst>
                    <a:ext uri="{9D8B030D-6E8A-4147-A177-3AD203B41FA5}">
                      <a16:colId xmlns:a16="http://schemas.microsoft.com/office/drawing/2014/main" val="1506413393"/>
                    </a:ext>
                  </a:extLst>
                </a:gridCol>
                <a:gridCol w="1331941">
                  <a:extLst>
                    <a:ext uri="{9D8B030D-6E8A-4147-A177-3AD203B41FA5}">
                      <a16:colId xmlns:a16="http://schemas.microsoft.com/office/drawing/2014/main" val="2213162680"/>
                    </a:ext>
                  </a:extLst>
                </a:gridCol>
                <a:gridCol w="1719103">
                  <a:extLst>
                    <a:ext uri="{9D8B030D-6E8A-4147-A177-3AD203B41FA5}">
                      <a16:colId xmlns:a16="http://schemas.microsoft.com/office/drawing/2014/main" val="2633499306"/>
                    </a:ext>
                  </a:extLst>
                </a:gridCol>
                <a:gridCol w="1714234">
                  <a:extLst>
                    <a:ext uri="{9D8B030D-6E8A-4147-A177-3AD203B41FA5}">
                      <a16:colId xmlns:a16="http://schemas.microsoft.com/office/drawing/2014/main" val="775527475"/>
                    </a:ext>
                  </a:extLst>
                </a:gridCol>
                <a:gridCol w="2401713">
                  <a:extLst>
                    <a:ext uri="{9D8B030D-6E8A-4147-A177-3AD203B41FA5}">
                      <a16:colId xmlns:a16="http://schemas.microsoft.com/office/drawing/2014/main" val="2840324364"/>
                    </a:ext>
                  </a:extLst>
                </a:gridCol>
                <a:gridCol w="791372">
                  <a:extLst>
                    <a:ext uri="{9D8B030D-6E8A-4147-A177-3AD203B41FA5}">
                      <a16:colId xmlns:a16="http://schemas.microsoft.com/office/drawing/2014/main" val="1231303848"/>
                    </a:ext>
                  </a:extLst>
                </a:gridCol>
                <a:gridCol w="1034871">
                  <a:extLst>
                    <a:ext uri="{9D8B030D-6E8A-4147-A177-3AD203B41FA5}">
                      <a16:colId xmlns:a16="http://schemas.microsoft.com/office/drawing/2014/main" val="42314424"/>
                    </a:ext>
                  </a:extLst>
                </a:gridCol>
                <a:gridCol w="2315677">
                  <a:extLst>
                    <a:ext uri="{9D8B030D-6E8A-4147-A177-3AD203B41FA5}">
                      <a16:colId xmlns:a16="http://schemas.microsoft.com/office/drawing/2014/main" val="1811128014"/>
                    </a:ext>
                  </a:extLst>
                </a:gridCol>
              </a:tblGrid>
              <a:tr h="890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Задание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Область содержания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Контекст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Мыслительная деятельность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Объект оценки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Уровень сложности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Формат ответа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Дополнительные характеристики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extLst>
                  <a:ext uri="{0D108BD9-81ED-4DB2-BD59-A6C34878D82A}">
                    <a16:rowId xmlns:a16="http://schemas.microsoft.com/office/drawing/2014/main" val="2501574844"/>
                  </a:ext>
                </a:extLst>
              </a:tr>
              <a:tr h="1417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1/1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Личная жизнь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Формулировать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Выполнение расчетов с натуральными числами, составление числового выражения, соответствующего условию задачи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Краткий ответ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УУД: планировать ход решения, упорядочивать действия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extLst>
                  <a:ext uri="{0D108BD9-81ED-4DB2-BD59-A6C34878D82A}">
                    <a16:rowId xmlns:a16="http://schemas.microsoft.com/office/drawing/2014/main" val="1404482783"/>
                  </a:ext>
                </a:extLst>
              </a:tr>
              <a:tr h="1239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1/2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Количество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Личная жизнь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Формулировать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Выполнение расчетов с натуральными числами, понимание смысла арифметического действия, прикидка результата.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Развернутый ответ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УУД: формулировать вывод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extLst>
                  <a:ext uri="{0D108BD9-81ED-4DB2-BD59-A6C34878D82A}">
                    <a16:rowId xmlns:a16="http://schemas.microsoft.com/office/drawing/2014/main" val="288133445"/>
                  </a:ext>
                </a:extLst>
              </a:tr>
              <a:tr h="1417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2/1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Пространство и форма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Личная жизнь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Применять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Применение представления о площади, составление данного квадрата из предложенных фигур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Краткий ответ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УУД: представлять мысленно предложенную ситуацию, находить число одинаковых частей, из которых составлено целое, заполнять таблицу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extLst>
                  <a:ext uri="{0D108BD9-81ED-4DB2-BD59-A6C34878D82A}">
                    <a16:rowId xmlns:a16="http://schemas.microsoft.com/office/drawing/2014/main" val="1451135412"/>
                  </a:ext>
                </a:extLst>
              </a:tr>
              <a:tr h="1893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2/2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Пространство и форма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Образование/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профессиональная деятельность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Формулировать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Составление квадрата из данных фигур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Краткий ответ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УУД: моделировать предложенную ситуацию, находить число одинаковых частей, из которых составлено целое, проверять правильность предположения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41" marR="49141" marT="0" marB="0" anchor="ctr"/>
                </a:tc>
                <a:extLst>
                  <a:ext uri="{0D108BD9-81ED-4DB2-BD59-A6C34878D82A}">
                    <a16:rowId xmlns:a16="http://schemas.microsoft.com/office/drawing/2014/main" val="4114773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441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8BD9542-1FF8-464E-9646-57D8B21459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34403"/>
              </p:ext>
            </p:extLst>
          </p:nvPr>
        </p:nvGraphicFramePr>
        <p:xfrm>
          <a:off x="-1" y="0"/>
          <a:ext cx="12192002" cy="6983124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883089">
                  <a:extLst>
                    <a:ext uri="{9D8B030D-6E8A-4147-A177-3AD203B41FA5}">
                      <a16:colId xmlns:a16="http://schemas.microsoft.com/office/drawing/2014/main" val="2177534791"/>
                    </a:ext>
                  </a:extLst>
                </a:gridCol>
                <a:gridCol w="1331941">
                  <a:extLst>
                    <a:ext uri="{9D8B030D-6E8A-4147-A177-3AD203B41FA5}">
                      <a16:colId xmlns:a16="http://schemas.microsoft.com/office/drawing/2014/main" val="217437031"/>
                    </a:ext>
                  </a:extLst>
                </a:gridCol>
                <a:gridCol w="1719105">
                  <a:extLst>
                    <a:ext uri="{9D8B030D-6E8A-4147-A177-3AD203B41FA5}">
                      <a16:colId xmlns:a16="http://schemas.microsoft.com/office/drawing/2014/main" val="1753672626"/>
                    </a:ext>
                  </a:extLst>
                </a:gridCol>
                <a:gridCol w="1714234">
                  <a:extLst>
                    <a:ext uri="{9D8B030D-6E8A-4147-A177-3AD203B41FA5}">
                      <a16:colId xmlns:a16="http://schemas.microsoft.com/office/drawing/2014/main" val="3066352463"/>
                    </a:ext>
                  </a:extLst>
                </a:gridCol>
                <a:gridCol w="2401713">
                  <a:extLst>
                    <a:ext uri="{9D8B030D-6E8A-4147-A177-3AD203B41FA5}">
                      <a16:colId xmlns:a16="http://schemas.microsoft.com/office/drawing/2014/main" val="2011444039"/>
                    </a:ext>
                  </a:extLst>
                </a:gridCol>
                <a:gridCol w="791373">
                  <a:extLst>
                    <a:ext uri="{9D8B030D-6E8A-4147-A177-3AD203B41FA5}">
                      <a16:colId xmlns:a16="http://schemas.microsoft.com/office/drawing/2014/main" val="2896652865"/>
                    </a:ext>
                  </a:extLst>
                </a:gridCol>
                <a:gridCol w="1034872">
                  <a:extLst>
                    <a:ext uri="{9D8B030D-6E8A-4147-A177-3AD203B41FA5}">
                      <a16:colId xmlns:a16="http://schemas.microsoft.com/office/drawing/2014/main" val="3270872976"/>
                    </a:ext>
                  </a:extLst>
                </a:gridCol>
                <a:gridCol w="2315675">
                  <a:extLst>
                    <a:ext uri="{9D8B030D-6E8A-4147-A177-3AD203B41FA5}">
                      <a16:colId xmlns:a16="http://schemas.microsoft.com/office/drawing/2014/main" val="4036963008"/>
                    </a:ext>
                  </a:extLst>
                </a:gridCol>
              </a:tblGrid>
              <a:tr h="5582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 содержания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Контекст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Мыслительная деятельность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 оценки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сложности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Формат ответа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Дополнительные характеристики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extLst>
                  <a:ext uri="{0D108BD9-81ED-4DB2-BD59-A6C34878D82A}">
                    <a16:rowId xmlns:a16="http://schemas.microsoft.com/office/drawing/2014/main" val="3578071463"/>
                  </a:ext>
                </a:extLst>
              </a:tr>
              <a:tr h="13137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3/1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Пространство и форма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Личная жизнь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Применять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Применение представления о площади для решения практической задачи, конструирование фигуры из составных частей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Выбор ответа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УУД: планировать ход решения, мысленно конструировать ситуацию на нахождение количества равных частей в целом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extLst>
                  <a:ext uri="{0D108BD9-81ED-4DB2-BD59-A6C34878D82A}">
                    <a16:rowId xmlns:a16="http://schemas.microsoft.com/office/drawing/2014/main" val="965880489"/>
                  </a:ext>
                </a:extLst>
              </a:tr>
              <a:tr h="16422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3/2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Изменение и зависимости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Личная жизнь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Применять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Соотнесение размеров площадей данных фигур, установление зависимости между величинами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Краткий ответ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УУД: устанавливать зависимость между данными, представленными в соседних столбцах таблицы, составлять целое  из заданных частей, обобщать информацию, заполнять таблицу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extLst>
                  <a:ext uri="{0D108BD9-81ED-4DB2-BD59-A6C34878D82A}">
                    <a16:rowId xmlns:a16="http://schemas.microsoft.com/office/drawing/2014/main" val="3861180083"/>
                  </a:ext>
                </a:extLst>
              </a:tr>
              <a:tr h="1478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4/1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Личная жизнь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Применять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Сравнение величин, округление величин, прикидка результата сложения двух или нескольких величин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Краткий ответ в виде слов – названий предметов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УУД: интерпретировать данные, приведенные в тексте и на рисунке, учитывать все условия, находить разные решения практической задачи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extLst>
                  <a:ext uri="{0D108BD9-81ED-4DB2-BD59-A6C34878D82A}">
                    <a16:rowId xmlns:a16="http://schemas.microsoft.com/office/drawing/2014/main" val="3189471481"/>
                  </a:ext>
                </a:extLst>
              </a:tr>
              <a:tr h="18064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4/2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Личная жизнь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Интерпретировать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Расчеты с величинами, числами, сравнение, округление величин, прикидка результата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Развернутый ответ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УУД: интерпретировать данные, приведенные в тексте, планировать ход решения, делать вывод, объяснять рациональное решение поставленной проблемы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92" marR="44092" marT="0" marB="0" anchor="ctr"/>
                </a:tc>
                <a:extLst>
                  <a:ext uri="{0D108BD9-81ED-4DB2-BD59-A6C34878D82A}">
                    <a16:rowId xmlns:a16="http://schemas.microsoft.com/office/drawing/2014/main" val="1170681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2090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0E939C-A336-4BB8-A62C-207052EF0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28EC7AED-5B80-440B-90AC-38CB648A5B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3193891"/>
              </p:ext>
            </p:extLst>
          </p:nvPr>
        </p:nvGraphicFramePr>
        <p:xfrm>
          <a:off x="609600" y="1751531"/>
          <a:ext cx="10476000" cy="12801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17583">
                  <a:extLst>
                    <a:ext uri="{9D8B030D-6E8A-4147-A177-3AD203B41FA5}">
                      <a16:colId xmlns:a16="http://schemas.microsoft.com/office/drawing/2014/main" val="3693148111"/>
                    </a:ext>
                  </a:extLst>
                </a:gridCol>
                <a:gridCol w="991402">
                  <a:extLst>
                    <a:ext uri="{9D8B030D-6E8A-4147-A177-3AD203B41FA5}">
                      <a16:colId xmlns:a16="http://schemas.microsoft.com/office/drawing/2014/main" val="2802826280"/>
                    </a:ext>
                  </a:extLst>
                </a:gridCol>
                <a:gridCol w="1145407">
                  <a:extLst>
                    <a:ext uri="{9D8B030D-6E8A-4147-A177-3AD203B41FA5}">
                      <a16:colId xmlns:a16="http://schemas.microsoft.com/office/drawing/2014/main" val="2753539143"/>
                    </a:ext>
                  </a:extLst>
                </a:gridCol>
                <a:gridCol w="1145406">
                  <a:extLst>
                    <a:ext uri="{9D8B030D-6E8A-4147-A177-3AD203B41FA5}">
                      <a16:colId xmlns:a16="http://schemas.microsoft.com/office/drawing/2014/main" val="3646422513"/>
                    </a:ext>
                  </a:extLst>
                </a:gridCol>
                <a:gridCol w="1078029">
                  <a:extLst>
                    <a:ext uri="{9D8B030D-6E8A-4147-A177-3AD203B41FA5}">
                      <a16:colId xmlns:a16="http://schemas.microsoft.com/office/drawing/2014/main" val="3938854349"/>
                    </a:ext>
                  </a:extLst>
                </a:gridCol>
                <a:gridCol w="1106173">
                  <a:extLst>
                    <a:ext uri="{9D8B030D-6E8A-4147-A177-3AD203B41FA5}">
                      <a16:colId xmlns:a16="http://schemas.microsoft.com/office/drawing/2014/main" val="1872392768"/>
                    </a:ext>
                  </a:extLst>
                </a:gridCol>
                <a:gridCol w="1164000">
                  <a:extLst>
                    <a:ext uri="{9D8B030D-6E8A-4147-A177-3AD203B41FA5}">
                      <a16:colId xmlns:a16="http://schemas.microsoft.com/office/drawing/2014/main" val="2005675917"/>
                    </a:ext>
                  </a:extLst>
                </a:gridCol>
                <a:gridCol w="1164000">
                  <a:extLst>
                    <a:ext uri="{9D8B030D-6E8A-4147-A177-3AD203B41FA5}">
                      <a16:colId xmlns:a16="http://schemas.microsoft.com/office/drawing/2014/main" val="3714010581"/>
                    </a:ext>
                  </a:extLst>
                </a:gridCol>
                <a:gridCol w="1164000">
                  <a:extLst>
                    <a:ext uri="{9D8B030D-6E8A-4147-A177-3AD203B41FA5}">
                      <a16:colId xmlns:a16="http://schemas.microsoft.com/office/drawing/2014/main" val="1217045822"/>
                    </a:ext>
                  </a:extLst>
                </a:gridCol>
              </a:tblGrid>
              <a:tr h="369687">
                <a:tc>
                  <a:txBody>
                    <a:bodyPr/>
                    <a:lstStyle/>
                    <a:p>
                      <a:r>
                        <a:rPr lang="ru-RU" dirty="0"/>
                        <a:t>Номер задания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1/1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2/1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3/1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4/1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4/2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4361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Количество баллов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47191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E89D234-BAA3-433A-9735-27F59451C75F}"/>
              </a:ext>
            </a:extLst>
          </p:cNvPr>
          <p:cNvSpPr txBox="1"/>
          <p:nvPr/>
        </p:nvSpPr>
        <p:spPr>
          <a:xfrm>
            <a:off x="609600" y="3429000"/>
            <a:ext cx="470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Максимальное количество баллов - 14</a:t>
            </a:r>
          </a:p>
        </p:txBody>
      </p:sp>
    </p:spTree>
    <p:extLst>
      <p:ext uri="{BB962C8B-B14F-4D97-AF65-F5344CB8AC3E}">
        <p14:creationId xmlns:p14="http://schemas.microsoft.com/office/powerpoint/2010/main" val="1309330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23120DF-3009-41A1-BFB5-62370A938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8353"/>
            <a:ext cx="10515600" cy="482861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Работа состоит из четырех заданий, каждое задание описывает одну ситуацию. В каждом  задании два вопроса. Таким образом, всего в работе 8 вопросов, на которые вам необходимо будет дать ответ.</a:t>
            </a:r>
          </a:p>
          <a:p>
            <a:r>
              <a:rPr lang="ru-RU" dirty="0"/>
              <a:t>На выполнение работы отводится 40 минут.</a:t>
            </a:r>
          </a:p>
          <a:p>
            <a:r>
              <a:rPr lang="ru-RU" dirty="0"/>
              <a:t>В работе вам встретятся задания с разной формой ответа.</a:t>
            </a:r>
          </a:p>
          <a:p>
            <a:r>
              <a:rPr lang="ru-RU" dirty="0"/>
              <a:t>При ответе на вопрос с выбором ответа нужно отметить ответ, который считаете верным, поставив знак </a:t>
            </a:r>
          </a:p>
          <a:p>
            <a:r>
              <a:rPr lang="ru-RU" dirty="0"/>
              <a:t>При ответе на вопрос с кратким ответом записывайте ответ в специально отведенном месте после слов «Ответ», «Числовое выражение».</a:t>
            </a:r>
          </a:p>
          <a:p>
            <a:r>
              <a:rPr lang="ru-RU" dirty="0"/>
              <a:t>В работе есть вопросы, в которых нужно не только дать ответ, но т записать решение или объяснение. В этих заданиях написано «запишите решение», «докажите», «объясните».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68143D-EAFC-46DC-82F6-95FF69532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790"/>
            <a:ext cx="10515600" cy="1325563"/>
          </a:xfrm>
        </p:spPr>
        <p:txBody>
          <a:bodyPr/>
          <a:lstStyle/>
          <a:p>
            <a:r>
              <a:rPr lang="ru-RU" dirty="0"/>
              <a:t>Инструкция для учащихся	</a:t>
            </a:r>
          </a:p>
        </p:txBody>
      </p:sp>
    </p:spTree>
    <p:extLst>
      <p:ext uri="{BB962C8B-B14F-4D97-AF65-F5344CB8AC3E}">
        <p14:creationId xmlns:p14="http://schemas.microsoft.com/office/powerpoint/2010/main" val="2084859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бъект 12">
            <a:extLst>
              <a:ext uri="{FF2B5EF4-FFF2-40B4-BE49-F238E27FC236}">
                <a16:creationId xmlns:a16="http://schemas.microsoft.com/office/drawing/2014/main" id="{68B342DB-8887-4535-A906-53B59D0F779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Объект 14">
            <a:extLst>
              <a:ext uri="{FF2B5EF4-FFF2-40B4-BE49-F238E27FC236}">
                <a16:creationId xmlns:a16="http://schemas.microsoft.com/office/drawing/2014/main" id="{FE570419-8F0D-45B2-897A-EFDBB0013F7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D17F4-EB8C-4336-A383-244A96728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8A8A3F2-0D7D-4F84-9E33-E78059AA5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68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688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>
            <a:extLst>
              <a:ext uri="{FF2B5EF4-FFF2-40B4-BE49-F238E27FC236}">
                <a16:creationId xmlns:a16="http://schemas.microsoft.com/office/drawing/2014/main" id="{437B13B2-F290-41AE-8BEC-44B6FB71825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50E2FB1-336E-4C98-983E-D56C2139609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0B4133-81CA-4AFE-B7C6-EB1B7E563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027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6B38EEB-DD9E-4BB5-8C68-823EEBD40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4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683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F827D8CB-43DE-451B-AB3E-C0938A90790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lum bright="-4000" contrast="-3000"/>
          </a:blip>
          <a:srcRect l="29934" t="28724" r="34638" b="7818"/>
          <a:stretch/>
        </p:blipFill>
        <p:spPr>
          <a:xfrm>
            <a:off x="1040234" y="2559678"/>
            <a:ext cx="3020037" cy="2838575"/>
          </a:xfrm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id="{EEB1C86C-6EF2-4521-BF2A-9EB769F129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1685" y="889373"/>
            <a:ext cx="4937760" cy="4023360"/>
          </a:xfrm>
        </p:spPr>
        <p:txBody>
          <a:bodyPr/>
          <a:lstStyle/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кружке «Кожаная мозаика» ребята делают панно из кусочков кожи. Лена и Маша решили сложить квадрат со стороной 6 см с помощью одинаковых фигур. Лена – из прямоугольников, Маша – из треугольников.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E822E1-FDA7-4EB0-8924-825E35D76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5289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Arial Black" panose="020B0A04020102020204" pitchFamily="34" charset="0"/>
              </a:rPr>
              <a:t>Задание 2 «Кожаная мозаика»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217264A-28FC-4C74-A497-3E1648AE8B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06" t="19591"/>
          <a:stretch/>
        </p:blipFill>
        <p:spPr>
          <a:xfrm>
            <a:off x="6214006" y="1308683"/>
            <a:ext cx="4937760" cy="20213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277FEB-FA86-4089-A634-812B993AA5FE}"/>
              </a:ext>
            </a:extLst>
          </p:cNvPr>
          <p:cNvSpPr txBox="1"/>
          <p:nvPr/>
        </p:nvSpPr>
        <p:spPr>
          <a:xfrm>
            <a:off x="6214006" y="404321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Arial Black" panose="020B0A04020102020204" pitchFamily="34" charset="0"/>
              </a:rPr>
              <a:t>Вопрос 1.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Объект 6">
            <a:extLst>
              <a:ext uri="{FF2B5EF4-FFF2-40B4-BE49-F238E27FC236}">
                <a16:creationId xmlns:a16="http://schemas.microsoft.com/office/drawing/2014/main" id="{F8EF36A5-D654-45BD-BA6D-FE4D2452A3AD}"/>
              </a:ext>
            </a:extLst>
          </p:cNvPr>
          <p:cNvSpPr txBox="1">
            <a:spLocks/>
          </p:cNvSpPr>
          <p:nvPr/>
        </p:nvSpPr>
        <p:spPr>
          <a:xfrm>
            <a:off x="6294120" y="872612"/>
            <a:ext cx="493776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в таблице 1, сколько фигур потребуется каждой девочке.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01B7A8-8AE2-449B-9809-1A910820BAB5}"/>
              </a:ext>
            </a:extLst>
          </p:cNvPr>
          <p:cNvSpPr txBox="1"/>
          <p:nvPr/>
        </p:nvSpPr>
        <p:spPr>
          <a:xfrm>
            <a:off x="5394401" y="3330041"/>
            <a:ext cx="6576969" cy="2585323"/>
          </a:xfrm>
          <a:prstGeom prst="rect">
            <a:avLst/>
          </a:prstGeom>
          <a:ln w="73025" cmpd="thickThin"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оценивания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балла: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12 и 18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балл: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 один верный ответ, а второй не указан или неверный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баллов: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ответы.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отсутствует.</a:t>
            </a:r>
          </a:p>
        </p:txBody>
      </p:sp>
    </p:spTree>
    <p:extLst>
      <p:ext uri="{BB962C8B-B14F-4D97-AF65-F5344CB8AC3E}">
        <p14:creationId xmlns:p14="http://schemas.microsoft.com/office/powerpoint/2010/main" val="3493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7FA1A1A8-F0D6-43FB-A3E0-C527BB8BEF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4893" y="988906"/>
            <a:ext cx="4937760" cy="4880188"/>
          </a:xfrm>
        </p:spPr>
        <p:txBody>
          <a:bodyPr/>
          <a:lstStyle/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занятии кружка ученики разложили все оставшиеся кусочки кожи по форме, пересчитали их, придумали название каждой форме. Вот что у них получилось.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880993-B5E1-4107-801A-DE9E8E632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7920" y="573020"/>
            <a:ext cx="4937760" cy="3762651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Ребята хотят сложить квадрат  со стороной 6 см из одинаковых кусочков. Запишите названия всех форм, из которых смогут сложить такой квадрат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D13175-D299-4AA6-BF4D-78A603F73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702303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Arial Black" panose="020B0A04020102020204" pitchFamily="34" charset="0"/>
              </a:rPr>
              <a:t>Задание 2 «Кожаная мозаика».</a:t>
            </a:r>
            <a:br>
              <a:rPr lang="ru-RU" sz="1800" b="1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br>
              <a:rPr lang="ru-RU" sz="1800" b="1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sz="1800" b="1" dirty="0">
                <a:solidFill>
                  <a:schemeClr val="bg1"/>
                </a:solidFill>
                <a:latin typeface="Arial Black" panose="020B0A04020102020204" pitchFamily="34" charset="0"/>
              </a:rPr>
              <a:t>Вопрос 2.</a:t>
            </a:r>
            <a:endParaRPr lang="ru-RU" sz="1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1B2F107-683C-4325-9630-ADEE3769FF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759" b="34880"/>
          <a:stretch/>
        </p:blipFill>
        <p:spPr>
          <a:xfrm>
            <a:off x="644893" y="2381682"/>
            <a:ext cx="4444139" cy="305129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BD02BE2-9B27-4CA0-AB60-FAA7BFE769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74" b="-1"/>
          <a:stretch/>
        </p:blipFill>
        <p:spPr>
          <a:xfrm>
            <a:off x="6573218" y="1746470"/>
            <a:ext cx="4444139" cy="17497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23B73BB-4B9A-44FD-8E67-E4C212A12E92}"/>
              </a:ext>
            </a:extLst>
          </p:cNvPr>
          <p:cNvSpPr txBox="1"/>
          <p:nvPr/>
        </p:nvSpPr>
        <p:spPr>
          <a:xfrm>
            <a:off x="5746485" y="3618124"/>
            <a:ext cx="6097604" cy="3231654"/>
          </a:xfrm>
          <a:prstGeom prst="rect">
            <a:avLst/>
          </a:prstGeom>
          <a:ln w="66675" cmpd="thickThin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оценивания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балла: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Указаны названия двух форм – «квадрат» и «мягкий знак» – и не указаны названия других форм.</a:t>
            </a: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балл: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Указаны названия трех форм: две верные – «квадрат» , мягкий знак», одна неверная – «уголок» или «крестики-нолики», которую нельзя использовать для составления данного квадрата («уголок», потому что эта форма не покрывает весь квадрат; «крестики-нолики», потому что этой формы надо 4 штуки, а осталось только 3)</a:t>
            </a: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баллов: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ответы.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отсутствует.</a:t>
            </a:r>
          </a:p>
        </p:txBody>
      </p:sp>
    </p:spTree>
    <p:extLst>
      <p:ext uri="{BB962C8B-B14F-4D97-AF65-F5344CB8AC3E}">
        <p14:creationId xmlns:p14="http://schemas.microsoft.com/office/powerpoint/2010/main" val="4002772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3A44CCE-1AB5-45E1-8014-708922D574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3464" y="835081"/>
            <a:ext cx="5646821" cy="4023359"/>
          </a:xfrm>
        </p:spPr>
        <p:txBody>
          <a:bodyPr/>
          <a:lstStyle/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Витя с дедушкой решили выложить плиткой небольшой участок земли перед крыльцом дома на дачном участке.</a:t>
            </a:r>
          </a:p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Размеры участка земли 1 м х 1 м (100 см х 100 см).</a:t>
            </a:r>
          </a:p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решили купить плитку квадратной формы со стороной 20 см.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49D1D2C-E87C-4B59-A22E-AF835B048C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3305" y="392321"/>
            <a:ext cx="4937760" cy="4023360"/>
          </a:xfrm>
        </p:spPr>
        <p:txBody>
          <a:bodyPr/>
          <a:lstStyle/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Вопрос 1.</a:t>
            </a:r>
          </a:p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таких плиток им надо купить?</a:t>
            </a:r>
          </a:p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и отметьте верный ответ.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373A5D-E46C-4B44-AA02-613FF9ED7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149" y="286603"/>
            <a:ext cx="10260531" cy="416041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Задание 3. Выкладывание плитки.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95E73D8-C376-4B9D-BEF1-6AC25B0F3B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091" b="31199"/>
          <a:stretch/>
        </p:blipFill>
        <p:spPr>
          <a:xfrm>
            <a:off x="125913" y="2846760"/>
            <a:ext cx="5049270" cy="333034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59E139A-814F-4D98-95C5-EF701CE217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19" t="32917" r="62666"/>
          <a:stretch/>
        </p:blipFill>
        <p:spPr>
          <a:xfrm>
            <a:off x="6593304" y="1540042"/>
            <a:ext cx="2242687" cy="18470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7E542C7-8D1B-4E16-BAAB-33B3D34638F5}"/>
              </a:ext>
            </a:extLst>
          </p:cNvPr>
          <p:cNvSpPr txBox="1"/>
          <p:nvPr/>
        </p:nvSpPr>
        <p:spPr>
          <a:xfrm>
            <a:off x="4954096" y="3714595"/>
            <a:ext cx="6576969" cy="2308324"/>
          </a:xfrm>
          <a:prstGeom prst="rect">
            <a:avLst/>
          </a:prstGeom>
          <a:ln w="73025" cmpd="thickThin"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оценивания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балл: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Выбран ответ 25 шт.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баллов: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ответы.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отсутствует.</a:t>
            </a:r>
          </a:p>
        </p:txBody>
      </p:sp>
    </p:spTree>
    <p:extLst>
      <p:ext uri="{BB962C8B-B14F-4D97-AF65-F5344CB8AC3E}">
        <p14:creationId xmlns:p14="http://schemas.microsoft.com/office/powerpoint/2010/main" val="3123920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ABDDF47-C521-4F37-AF1C-A24A764CD7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2584" y="917426"/>
            <a:ext cx="5384800" cy="4525963"/>
          </a:xfrm>
        </p:spPr>
        <p:txBody>
          <a:bodyPr/>
          <a:lstStyle/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Вопрос 2.</a:t>
            </a:r>
          </a:p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выяснилось, что нет плиток нужного размера, но имеются два вида плиток, которые можно приложить друг к другу и сложить из них плитку 20 см х 20 см.</a:t>
            </a:r>
          </a:p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Рассчитайте, сколько плиток каждой формы нужно купить. Для этого заполните следующую таблицу</a:t>
            </a:r>
            <a:r>
              <a:rPr lang="ru-RU" dirty="0">
                <a:solidFill>
                  <a:schemeClr val="bg1"/>
                </a:solidFill>
              </a:rPr>
              <a:t>: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024576-BD83-4E79-A8CB-3ECDB7622A1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5FAF8A-92FA-4A9C-B0E5-C2F57C5D9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476133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Задание 3. Выкладывание плитки.</a:t>
            </a:r>
            <a:endParaRPr lang="ru-RU" sz="2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F8E610-8039-4850-8003-827DB986B1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609"/>
          <a:stretch/>
        </p:blipFill>
        <p:spPr>
          <a:xfrm>
            <a:off x="409070" y="3647974"/>
            <a:ext cx="5678422" cy="25289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F83D594-895E-482F-8069-51890EFF9B8B}"/>
              </a:ext>
            </a:extLst>
          </p:cNvPr>
          <p:cNvSpPr txBox="1"/>
          <p:nvPr/>
        </p:nvSpPr>
        <p:spPr>
          <a:xfrm>
            <a:off x="5977384" y="917426"/>
            <a:ext cx="610241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оценивания</a:t>
            </a: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балла:</a:t>
            </a:r>
          </a:p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 заполнены все ячейки таблицы.</a:t>
            </a:r>
          </a:p>
          <a:p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балл:</a:t>
            </a:r>
          </a:p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 заполнена хотя бы одна строка или столбец таблицы, а другие строки/столбцы таблицы не заполнены или заполнены неверно.</a:t>
            </a:r>
          </a:p>
          <a:p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баллов:</a:t>
            </a:r>
          </a:p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ответы.</a:t>
            </a:r>
          </a:p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отсутствует.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6F21C7D-871A-4998-98B0-D8EA19DB7D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923" t="10256" r="8258" b="40447"/>
          <a:stretch/>
        </p:blipFill>
        <p:spPr>
          <a:xfrm>
            <a:off x="6307708" y="2021304"/>
            <a:ext cx="4952530" cy="223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4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D175963-9E00-40BE-86BA-956888BE6D4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4C16CD8-AA52-440A-B1C4-5F484D3BC4D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A4CAF1-84B9-4351-B347-71819B298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8ADDC9-7F82-41DA-85AB-C49C815ED0DD}"/>
              </a:ext>
            </a:extLst>
          </p:cNvPr>
          <p:cNvSpPr txBox="1"/>
          <p:nvPr/>
        </p:nvSpPr>
        <p:spPr>
          <a:xfrm>
            <a:off x="1328286" y="325472"/>
            <a:ext cx="21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71744B4-3DE2-488E-A7EB-85AF5E09F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42"/>
            <a:ext cx="12192000" cy="683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0309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795296</Template>
  <TotalTime>156</TotalTime>
  <Words>927</Words>
  <Application>Microsoft Office PowerPoint</Application>
  <PresentationFormat>Широкоэкранный</PresentationFormat>
  <Paragraphs>172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Демонстрационный вариант диагностической работы</vt:lpstr>
      <vt:lpstr>Инструкция для учащихся </vt:lpstr>
      <vt:lpstr>Презентация PowerPoint</vt:lpstr>
      <vt:lpstr>Презентация PowerPoint</vt:lpstr>
      <vt:lpstr>Задание 2 «Кожаная мозаика»</vt:lpstr>
      <vt:lpstr>Задание 2 «Кожаная мозаика».  Вопрос 2.</vt:lpstr>
      <vt:lpstr>Задание 3. Выкладывание плитки.</vt:lpstr>
      <vt:lpstr>Задание 3. Выкладывание плитки.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Демонстрационный вариант диагностической работы</dc:title>
  <dc:creator>Любовь Курицына</dc:creator>
  <cp:lastModifiedBy>Любовь Курицына</cp:lastModifiedBy>
  <cp:revision>4</cp:revision>
  <dcterms:created xsi:type="dcterms:W3CDTF">2022-02-04T20:05:05Z</dcterms:created>
  <dcterms:modified xsi:type="dcterms:W3CDTF">2022-02-08T18:06:22Z</dcterms:modified>
</cp:coreProperties>
</file>